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7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3"/>
    <p:restoredTop sz="94662"/>
  </p:normalViewPr>
  <p:slideViewPr>
    <p:cSldViewPr snapToGrid="0" snapToObjects="1">
      <p:cViewPr varScale="1">
        <p:scale>
          <a:sx n="91" d="100"/>
          <a:sy n="91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Time vs CPUs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Time (s)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Sheet1!$B$3:$B$6</c:f>
              <c:numCache>
                <c:formatCode>General</c:formatCode>
                <c:ptCount val="4"/>
                <c:pt idx="0">
                  <c:v>4</c:v>
                </c:pt>
                <c:pt idx="1">
                  <c:v>8</c:v>
                </c:pt>
                <c:pt idx="2">
                  <c:v>12</c:v>
                </c:pt>
                <c:pt idx="3">
                  <c:v>16</c:v>
                </c:pt>
              </c:numCache>
            </c:numRef>
          </c:xVal>
          <c:yVal>
            <c:numRef>
              <c:f>Sheet1!$C$3:$C$6</c:f>
              <c:numCache>
                <c:formatCode>General</c:formatCode>
                <c:ptCount val="4"/>
                <c:pt idx="0">
                  <c:v>450</c:v>
                </c:pt>
                <c:pt idx="1">
                  <c:v>276</c:v>
                </c:pt>
                <c:pt idx="2">
                  <c:v>181</c:v>
                </c:pt>
                <c:pt idx="3">
                  <c:v>165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061-B74A-A5CF-2C6989AF67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4195727"/>
        <c:axId val="364197407"/>
      </c:scatterChart>
      <c:valAx>
        <c:axId val="36419572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CPUs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197407"/>
        <c:crosses val="autoZero"/>
        <c:crossBetween val="midCat"/>
      </c:valAx>
      <c:valAx>
        <c:axId val="364197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419572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420CA-7BC0-3C45-B079-38A1727A1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C783C-7DBD-C449-86B7-16032B4CA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98073-3A9C-2448-B247-FD1913834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D3611-9B11-4548-B409-28E9FDDD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C0E3-EDDD-D648-854C-5C0ED28DF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9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50DA-EAD0-334F-A994-3163CCF08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5C616-895A-4C43-9DFF-A8E03A35A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2D319-45AD-3E46-848F-41FCF47A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164B2-A413-E64B-A15B-7B87FDB50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CE9D8-A184-1A41-9E2A-148B4D936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379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2E2B26-6307-A54B-B67E-9CC827EB8D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E8686D-4692-CE43-AE13-3EB44C1549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956BD-E7C5-1147-BA34-CC10B3AFC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DDFAA-1445-4F4A-9DF2-0CF8C240F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61AF7-5C24-FC49-9CC5-CB4868C3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8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8824-2F5D-764F-B798-C0457120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13B51-A447-FF49-9B00-693960C41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0A90D-6456-F14F-B37B-DEAD24EC4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5707A-2FD9-B54E-9C49-C97A5F08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8A2EF-819C-D348-BB4F-6BF109D0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560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7C22-55F1-AD4E-945B-4970A3FF2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0B69B-2F10-6E43-863C-12E29C236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D110-7EAA-2749-A036-5ED067DFD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D828A-8945-824D-9319-892245129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F6C6-309E-4048-A1D7-251C0DE67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2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D614-8762-C848-92C9-5F2E5E277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5C4F4-43B5-7841-A038-9FB7C445BA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6FB47-741F-9F48-AE65-642895347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F2321-C1AC-F549-AA30-E73E96415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69D92-226E-114E-A25A-6BCDA78C2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4457F-029B-B54B-9CB3-E52398C52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342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24E7C-16D2-E542-A7D5-6CF9A41C8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8A452-C114-8346-B91A-7597E98D9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FB202F-6C16-8F4D-B1FF-107346E3F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9F3E8-DBBF-A545-A696-D17B76200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9632A-71CD-3D43-BDAB-7E308BA488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6D433A-5CEF-5047-A90B-5A12B7D6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FA972B-E3FE-384A-A3D2-DA2A15B8C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509022-932D-4243-B180-53386695D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8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0054-A395-3941-A848-4C2CB1175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8B98F3-7419-4C43-BD7A-D7ABA30FC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E2C74-20D7-0B42-B7E5-3B8E3402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1E114-0D0A-AE48-9A21-163FD135B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4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62096B-A9F3-D644-83F0-87626305E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9D2AA6-807D-1240-9C26-3C7529905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FC7AB-C683-3E49-ADA7-735E2C068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55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2CCE-021E-3F46-9FD8-A511FD3BA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3E99F-B73D-A54B-AB98-345686B85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E398A-DF66-1642-A032-77C0688E9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05CC4-BF13-9E45-9D1E-AC3045575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07279-7D05-9A42-9BFF-E28C8AB3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1FB4A8-1D09-A148-BA56-723CEA6D0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7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B03FE-CDFC-8443-B072-18894FAA2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05FE6-A473-134D-B58B-C2E67486E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7B7340-E078-1344-A886-291F5666A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8267FD-AF94-0A41-A8F0-7C792D2E5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05BC2-3E61-EE47-AFF4-B1659FE7A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F8C92-AD2F-B849-80C2-6288F86F9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5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3CBC8A-C701-654A-905B-35CD9E42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871F8-37C6-AF42-933A-DFBCFA148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E1F76-65FB-924C-870F-95FD0026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EA1FD-E21C-F240-8946-C3B920FC2572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C9E8D-131A-EE47-9026-4A58103BB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67DCC-CD01-E34A-8FA0-45F50A23C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144B2-82F4-B24B-8706-F5EE7C8B1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4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55103F-3CC1-BA43-8EE7-7136A2182E9F}"/>
              </a:ext>
            </a:extLst>
          </p:cNvPr>
          <p:cNvSpPr txBox="1"/>
          <p:nvPr/>
        </p:nvSpPr>
        <p:spPr>
          <a:xfrm>
            <a:off x="73155" y="33948"/>
            <a:ext cx="4354269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Embedding Docker</a:t>
            </a:r>
          </a:p>
          <a:p>
            <a:pPr algn="ctr"/>
            <a:r>
              <a:rPr lang="en-US" dirty="0"/>
              <a:t>Seattle SnowHack2019 at Fred Hutch (2/4-6)</a:t>
            </a:r>
          </a:p>
          <a:p>
            <a:pPr algn="ctr"/>
            <a:r>
              <a:rPr lang="en-US" dirty="0"/>
              <a:t>Team Members:</a:t>
            </a:r>
          </a:p>
          <a:p>
            <a:pPr algn="ctr"/>
            <a:r>
              <a:rPr lang="en-US" dirty="0"/>
              <a:t>Aakash Sur</a:t>
            </a:r>
          </a:p>
          <a:p>
            <a:pPr algn="ctr"/>
            <a:r>
              <a:rPr lang="en-US" dirty="0"/>
              <a:t>Dev </a:t>
            </a:r>
            <a:r>
              <a:rPr lang="en-US" dirty="0" err="1"/>
              <a:t>Nambi</a:t>
            </a:r>
            <a:endParaRPr lang="en-US" dirty="0"/>
          </a:p>
          <a:p>
            <a:pPr algn="ctr"/>
            <a:r>
              <a:rPr lang="en-US" dirty="0"/>
              <a:t>Ling-Hong Hung </a:t>
            </a:r>
          </a:p>
          <a:p>
            <a:pPr algn="ctr"/>
            <a:r>
              <a:rPr lang="en-US" dirty="0" err="1"/>
              <a:t>Xingzhi</a:t>
            </a:r>
            <a:r>
              <a:rPr lang="en-US" dirty="0"/>
              <a:t> </a:t>
            </a:r>
            <a:r>
              <a:rPr lang="en-US" dirty="0" err="1"/>
              <a:t>Niu</a:t>
            </a:r>
            <a:endParaRPr lang="en-US" dirty="0"/>
          </a:p>
          <a:p>
            <a:pPr algn="ctr"/>
            <a:r>
              <a:rPr lang="en-US" dirty="0"/>
              <a:t>Vera Diaz</a:t>
            </a:r>
          </a:p>
          <a:p>
            <a:pPr algn="ctr"/>
            <a:r>
              <a:rPr lang="en-US" dirty="0"/>
              <a:t>Ka Yee Yeung</a:t>
            </a:r>
          </a:p>
          <a:p>
            <a:pPr algn="ctr"/>
            <a:r>
              <a:rPr lang="en-US" dirty="0"/>
              <a:t>Wes Lloyd</a:t>
            </a:r>
          </a:p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4811FB-F556-5E4C-81E6-8710F249B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476" y="215143"/>
            <a:ext cx="5862853" cy="64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2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26AEC-3ACE-204B-BCB6-78BBBC91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Sample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44F4C-529E-6E44-BB1B-794588A01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957625" cy="38291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22A309C-4DA9-A84D-A7DF-F4437720F1EF}"/>
              </a:ext>
            </a:extLst>
          </p:cNvPr>
          <p:cNvSpPr txBox="1"/>
          <p:nvPr/>
        </p:nvSpPr>
        <p:spPr>
          <a:xfrm>
            <a:off x="9158068" y="3605252"/>
            <a:ext cx="23493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 HG00479</a:t>
            </a:r>
          </a:p>
          <a:p>
            <a:r>
              <a:rPr lang="en-US" dirty="0"/>
              <a:t>First 1 million reads from ERR1044750 sequencing run. </a:t>
            </a:r>
          </a:p>
        </p:txBody>
      </p:sp>
    </p:spTree>
    <p:extLst>
      <p:ext uri="{BB962C8B-B14F-4D97-AF65-F5344CB8AC3E}">
        <p14:creationId xmlns:p14="http://schemas.microsoft.com/office/powerpoint/2010/main" val="843559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E88F-6BE8-A845-9139-1FA9FC529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0B1FC-2E5F-614B-9EC3-291808B32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BWA + </a:t>
            </a:r>
            <a:r>
              <a:rPr lang="en-US" dirty="0" err="1"/>
              <a:t>Samtools</a:t>
            </a:r>
            <a:r>
              <a:rPr lang="en-US" dirty="0"/>
              <a:t> Image</a:t>
            </a:r>
          </a:p>
          <a:p>
            <a:pPr lvl="1"/>
            <a:r>
              <a:rPr lang="en-US" dirty="0"/>
              <a:t>Ultra-lightweight, only 6mb for BWA and 50mb for </a:t>
            </a:r>
            <a:r>
              <a:rPr lang="en-US" dirty="0" err="1"/>
              <a:t>samtools</a:t>
            </a:r>
            <a:endParaRPr lang="en-US" dirty="0"/>
          </a:p>
          <a:p>
            <a:r>
              <a:rPr lang="en-US" dirty="0"/>
              <a:t>Parallelization</a:t>
            </a:r>
          </a:p>
          <a:p>
            <a:pPr lvl="1"/>
            <a:r>
              <a:rPr lang="en-US" dirty="0"/>
              <a:t>Multi-thread</a:t>
            </a:r>
          </a:p>
          <a:p>
            <a:pPr lvl="1"/>
            <a:r>
              <a:rPr lang="en-US" dirty="0"/>
              <a:t>Multi-container</a:t>
            </a:r>
          </a:p>
          <a:p>
            <a:pPr lvl="1"/>
            <a:r>
              <a:rPr lang="en-US" dirty="0"/>
              <a:t>AWS Batch</a:t>
            </a:r>
          </a:p>
        </p:txBody>
      </p:sp>
    </p:spTree>
    <p:extLst>
      <p:ext uri="{BB962C8B-B14F-4D97-AF65-F5344CB8AC3E}">
        <p14:creationId xmlns:p14="http://schemas.microsoft.com/office/powerpoint/2010/main" val="4133704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650BD-6FFC-9D4E-A66B-81FC9CA1B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Multi-Container Speed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8C7AB-BF74-724D-91F8-580ADB944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 million reads, 4 threads: 538.536 sec</a:t>
            </a:r>
          </a:p>
          <a:p>
            <a:r>
              <a:rPr lang="en-US" sz="2000" dirty="0"/>
              <a:t>500k reads, 4 threads: 306.468 sec</a:t>
            </a:r>
          </a:p>
          <a:p>
            <a:r>
              <a:rPr lang="en-US" sz="2000" dirty="0"/>
              <a:t>500k reads, 4 threads: 319.482 sec</a:t>
            </a:r>
          </a:p>
          <a:p>
            <a:endParaRPr lang="en-US" sz="2000" dirty="0"/>
          </a:p>
          <a:p>
            <a:r>
              <a:rPr lang="en-US" sz="2000" dirty="0"/>
              <a:t>Amdahl’s Law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97EFE5C-45EE-814C-9EE5-1BDAADF6D2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0099729"/>
              </p:ext>
            </p:extLst>
          </p:nvPr>
        </p:nvGraphicFramePr>
        <p:xfrm>
          <a:off x="5345723" y="1690688"/>
          <a:ext cx="6008077" cy="4611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8988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583A5-8A15-AA48-AFFB-E8FC24213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from AWS Batch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5A3EE6-7FEE-3447-A056-60F455962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477" y="1690688"/>
            <a:ext cx="8044814" cy="423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451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583A5-8A15-AA48-AFFB-E8FC24213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from AWS Batch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C362FD-1C27-3047-B317-989B76298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Setup CLI credentials </a:t>
            </a:r>
          </a:p>
          <a:p>
            <a:r>
              <a:rPr lang="en-US" dirty="0"/>
              <a:t>Publish to Elastic Container Registry</a:t>
            </a:r>
          </a:p>
          <a:p>
            <a:r>
              <a:rPr lang="en-US" dirty="0"/>
              <a:t>Create Job Queue</a:t>
            </a:r>
          </a:p>
          <a:p>
            <a:r>
              <a:rPr lang="en-US" dirty="0"/>
              <a:t>Create Job Definition</a:t>
            </a:r>
          </a:p>
          <a:p>
            <a:r>
              <a:rPr lang="en-US" dirty="0"/>
              <a:t>Create Job Environment</a:t>
            </a:r>
          </a:p>
          <a:p>
            <a:r>
              <a:rPr lang="en-US" dirty="0"/>
              <a:t>Create Job Roles in IAM</a:t>
            </a:r>
          </a:p>
          <a:p>
            <a:r>
              <a:rPr lang="en-US" dirty="0"/>
              <a:t>Create Job</a:t>
            </a:r>
          </a:p>
          <a:p>
            <a:r>
              <a:rPr lang="en-US" dirty="0"/>
              <a:t>Create S3 Access Token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52087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A9580-D9E7-BF4B-8BF2-CC0AADB3B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Variant Calling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6A970-7E93-6B47-AF8D-045B7973F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Running GATK</a:t>
            </a:r>
          </a:p>
          <a:p>
            <a:r>
              <a:rPr lang="en-US" dirty="0"/>
              <a:t>Inside a container</a:t>
            </a:r>
          </a:p>
          <a:p>
            <a:r>
              <a:rPr lang="en-US" dirty="0"/>
              <a:t>Inside a spark container locally</a:t>
            </a:r>
          </a:p>
          <a:p>
            <a:r>
              <a:rPr lang="en-US" dirty="0"/>
              <a:t>On a Elastic Map Reduce Spark cluster</a:t>
            </a:r>
          </a:p>
          <a:p>
            <a:pPr lvl="1"/>
            <a:r>
              <a:rPr lang="en-US" dirty="0"/>
              <a:t>Stuck in the AWS Jungle!</a:t>
            </a:r>
          </a:p>
          <a:p>
            <a:pPr lvl="1"/>
            <a:r>
              <a:rPr lang="en-US" dirty="0"/>
              <a:t>Permissions, Ports, Credentials!</a:t>
            </a:r>
          </a:p>
        </p:txBody>
      </p:sp>
    </p:spTree>
    <p:extLst>
      <p:ext uri="{BB962C8B-B14F-4D97-AF65-F5344CB8AC3E}">
        <p14:creationId xmlns:p14="http://schemas.microsoft.com/office/powerpoint/2010/main" val="2454402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</TotalTime>
  <Words>167</Words>
  <Application>Microsoft Macintosh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Step 1: Sample Data</vt:lpstr>
      <vt:lpstr>Step 2: Alignment</vt:lpstr>
      <vt:lpstr>Multi-Container Speed Up</vt:lpstr>
      <vt:lpstr>Lessons from AWS Batch </vt:lpstr>
      <vt:lpstr>Lessons from AWS Batch </vt:lpstr>
      <vt:lpstr>Step 3: Variant Calling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Aakash Sur</cp:lastModifiedBy>
  <cp:revision>33</cp:revision>
  <dcterms:created xsi:type="dcterms:W3CDTF">2019-02-04T19:40:13Z</dcterms:created>
  <dcterms:modified xsi:type="dcterms:W3CDTF">2019-02-07T02:07:05Z</dcterms:modified>
</cp:coreProperties>
</file>

<file path=docProps/thumbnail.jpeg>
</file>